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259" r:id="rId4"/>
    <p:sldId id="260" r:id="rId5"/>
    <p:sldId id="264" r:id="rId6"/>
    <p:sldId id="261" r:id="rId7"/>
    <p:sldId id="262" r:id="rId8"/>
    <p:sldId id="269" r:id="rId9"/>
    <p:sldId id="278" r:id="rId10"/>
    <p:sldId id="267" r:id="rId11"/>
    <p:sldId id="272" r:id="rId12"/>
    <p:sldId id="280" r:id="rId13"/>
    <p:sldId id="273" r:id="rId14"/>
    <p:sldId id="275" r:id="rId15"/>
    <p:sldId id="271" r:id="rId16"/>
    <p:sldId id="28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8ACD90-B4CB-8C18-353F-F35684855B40}" name="FRANCESCA SAPUPPO 548108" initials="FS" userId="S::sppfnc79d52c351k@studenti.unime.it::f506966e-7a5a-483b-bc2f-5f3f8fe8c6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DB96A-16DE-46B4-8DB0-689780A8DE0D}" v="188" dt="2024-03-18T11:12:0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75131-80A8-4E83-AB22-8030DF0F560E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CD596-9047-4FD4-84D5-0FAE1DF53D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44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04F4F-0F53-33BA-08E6-E16631ABF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FB2A25-A28A-C364-34BC-210E82AA2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48A6D4-080E-67C2-63F8-9A89C078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66387A-1EC0-2CA3-DAA0-604E96A7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337B8D-8552-AA59-D664-A547E296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907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C886C-CA03-42E0-3629-2B74C97E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D95A09-6BEC-FCD5-8F2B-06B3A8063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CACB23-0A28-4F1E-E9AB-031F0EE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23F792-CB16-1633-870E-15804BAA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203037-E86C-28D7-98B8-4488CBE3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16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435C2C9-B1F6-C58C-DFBF-75BC7B4F0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0C5ADA-D91D-1C84-F144-147A1157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51927B-6D09-9A55-5CAB-7F7FE8B2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2AC97-3FEA-692D-DB95-505621B9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AB7814-F67C-DFFD-5F36-84AD2D1C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84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99CE5B-5BD9-7E75-7444-EE07BFA9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85304-34DF-54B0-5F52-9B7260BE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632575-DAA0-FE35-E98A-29415E5A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8C05C8-9F55-7F04-6FCF-B054549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0C511B-EC84-BDC6-20A4-CCA8EBAC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73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CDA3B-AAB8-1A2E-CC77-AADF240C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2FBA28-CB41-739F-6565-013A63379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EB1CAF-61D9-4FC8-7D3A-27088D79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486959-702E-A331-9BE4-E086BC0E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C494B2-BEF4-E91B-A34E-8619577E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52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84964-D006-18BA-DCAA-9A31705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8C9E5A-8524-4A8D-FDD1-CAA8EC9FE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BAE4FB-C790-FE3E-8EC1-2A4DC448B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1398A1-D873-B1B2-3EB3-5EA74DB0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15808-BEAD-53FD-5979-0735EF0F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367CE8-896D-8A3B-6F5D-4F1E2464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AFB194-7722-E102-7768-0EBC764E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AB2735-08EC-C8D8-4D95-B65EAAFD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BD5B29-1DB9-F213-9B11-5F4133F7C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BED2D8-2021-8DB9-FEDF-21D9CD3B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7D6D3-8FDD-DA10-8777-AB11097F1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AF50EF3-ED12-859A-7C6D-6098FBA0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5EFBF06-B50F-0289-6AF2-0383326C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47DD7A-3D86-79E0-13AD-9D163FFD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39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B83B6-6755-65E4-6171-59391389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AD8CD5-4ED8-D334-8BF9-7C62E558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4C627C-1077-52A1-4CE8-AFABA90F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557351-BA97-645B-415F-BCCEFFD4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78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7774BCA-AFAE-9B87-7C5D-12C4A84C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049C40-A1FB-B082-8FE9-FA0AE5DA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0716A9-8D21-6F05-6C50-4D8DA0E0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0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82F1AC-D7EB-26B8-22E8-11FB98B4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D8DF23-4B9A-698C-1A73-6AB692AE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969D50-B756-9349-42A7-D0F9C9D8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B69BAF-DB57-3CB8-1E6A-9DEE05BA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BB76AC-CA98-3124-9C67-A86A883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8E811A-FADF-20F8-7B3D-678FB70F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81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B4D752-E313-75FC-5D19-8E2715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2A616D1-A2CD-54B6-8500-D8A3678C9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6439C9-0460-6F03-761B-4C4FADB72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CD28CF-2248-4C6F-D9E2-69941359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466D5C-F6FD-E1FB-566D-2E58AB0B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2C3D09-8AFE-1125-1E37-82C9A122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9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DB4884A-1931-24FA-88A7-A74A4542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8A2EAA-78DB-7FCB-85B9-22A3EAB08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C747C-6196-ABCA-9709-5F2D074AB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8E4693-815D-CF8A-1142-5611F24D0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0D81DC-78C3-A730-7D5D-FC97178C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29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5378472" y="500742"/>
            <a:ext cx="1435057" cy="1435057"/>
          </a:xfrm>
          <a:custGeom>
            <a:avLst/>
            <a:gdLst/>
            <a:ahLst/>
            <a:cxnLst/>
            <a:rect l="l" t="t" r="r" b="b"/>
            <a:pathLst>
              <a:path w="2152586" h="2152586">
                <a:moveTo>
                  <a:pt x="0" y="0"/>
                </a:moveTo>
                <a:lnTo>
                  <a:pt x="2152586" y="0"/>
                </a:lnTo>
                <a:lnTo>
                  <a:pt x="2152586" y="2152586"/>
                </a:lnTo>
                <a:lnTo>
                  <a:pt x="0" y="215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900864" y="3263494"/>
            <a:ext cx="10390271" cy="1104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latin typeface="Inter Bold"/>
              </a:rPr>
              <a:t>Slow Feature Analysis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latin typeface="Inter Bold"/>
              </a:rPr>
              <a:t>per </a:t>
            </a:r>
            <a:r>
              <a:rPr lang="en-US" sz="3247" err="1">
                <a:latin typeface="Inter Bold"/>
              </a:rPr>
              <a:t>Sistemi</a:t>
            </a:r>
            <a:r>
              <a:rPr lang="en-US" sz="3247">
                <a:latin typeface="Inter Bold"/>
              </a:rPr>
              <a:t> </a:t>
            </a:r>
            <a:r>
              <a:rPr lang="en-US" sz="3247" err="1">
                <a:latin typeface="Inter Bold"/>
              </a:rPr>
              <a:t>lineari</a:t>
            </a:r>
            <a:r>
              <a:rPr lang="en-US" sz="3247">
                <a:latin typeface="Inter Bold"/>
              </a:rPr>
              <a:t> e non </a:t>
            </a:r>
            <a:r>
              <a:rPr lang="en-US" sz="3247" err="1">
                <a:latin typeface="Inter Bold"/>
              </a:rPr>
              <a:t>lineari</a:t>
            </a:r>
            <a:endParaRPr lang="en-US" sz="3247">
              <a:latin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96215" y="5140899"/>
            <a:ext cx="4460057" cy="1216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 err="1">
                <a:latin typeface="Poppins"/>
              </a:rPr>
              <a:t>Relatori</a:t>
            </a:r>
            <a:r>
              <a:rPr lang="en-US" sz="1733">
                <a:latin typeface="Poppins"/>
              </a:rPr>
              <a:t>:</a:t>
            </a: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Chiar.ma Prof.sa Maria Gabriella </a:t>
            </a:r>
            <a:r>
              <a:rPr lang="en-US" sz="1733" err="1">
                <a:latin typeface="Poppins"/>
              </a:rPr>
              <a:t>Xibilia</a:t>
            </a:r>
            <a:endParaRPr lang="en-US" sz="1733">
              <a:latin typeface="Poppins"/>
            </a:endParaRP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Chiar.mo Prof. Luca </a:t>
            </a:r>
            <a:r>
              <a:rPr lang="en-US" sz="1733" err="1">
                <a:latin typeface="Poppins"/>
              </a:rPr>
              <a:t>Patanè</a:t>
            </a:r>
            <a:endParaRPr lang="en-US" sz="1733">
              <a:latin typeface="Poppins"/>
            </a:endParaRP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Chiar.ma Dott.sa Francesca </a:t>
            </a:r>
            <a:r>
              <a:rPr lang="en-US" sz="1733" err="1">
                <a:latin typeface="Poppins"/>
              </a:rPr>
              <a:t>Sapuppo</a:t>
            </a:r>
            <a:endParaRPr lang="en-US" sz="1733"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50441" y="2055192"/>
            <a:ext cx="4291119" cy="29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  <a:spcBef>
                <a:spcPct val="0"/>
              </a:spcBef>
            </a:pPr>
            <a:r>
              <a:rPr lang="en-US" sz="1750">
                <a:latin typeface="Poppins Bold"/>
              </a:rPr>
              <a:t>UNIVERSITÀ DEGLI STUDI DI MESSINA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50441" y="2357658"/>
            <a:ext cx="4291119" cy="2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latin typeface="Poppins Bold"/>
              </a:rPr>
              <a:t>DIPARTIMENTO DI INGEGNERIA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63" y="2743734"/>
            <a:ext cx="7772275" cy="24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7"/>
              </a:lnSpc>
              <a:spcBef>
                <a:spcPct val="0"/>
              </a:spcBef>
            </a:pPr>
            <a:r>
              <a:rPr lang="en-US" sz="1483">
                <a:latin typeface="Poppins Bold"/>
              </a:rPr>
              <a:t>CORSO DI LAUREA TRIENNALE IN INGEGNERIA ELETTRONICA E Informatica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0864" y="5448677"/>
            <a:ext cx="3931765" cy="60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>
                <a:latin typeface="Poppins"/>
              </a:rPr>
              <a:t>Tesi di </a:t>
            </a:r>
            <a:r>
              <a:rPr lang="en-US" sz="1733" err="1">
                <a:latin typeface="Poppins"/>
              </a:rPr>
              <a:t>Laurea</a:t>
            </a:r>
            <a:r>
              <a:rPr lang="en-US" sz="1733">
                <a:latin typeface="Poppins"/>
              </a:rPr>
              <a:t> di:</a:t>
            </a: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Gabriele Rinaldi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67618" y="5931912"/>
            <a:ext cx="1250892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latin typeface="Poppins"/>
              </a:rPr>
              <a:t>A.A. 2022/2023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8617058" cy="1067076"/>
          </a:xfrm>
        </p:spPr>
        <p:txBody>
          <a:bodyPr>
            <a:normAutofit/>
          </a:bodyPr>
          <a:lstStyle/>
          <a:p>
            <a:r>
              <a:rPr lang="it-IT" dirty="0"/>
              <a:t>Modelli SRU: </a:t>
            </a:r>
            <a:r>
              <a:rPr lang="it-IT" dirty="0" err="1"/>
              <a:t>DMDc</a:t>
            </a:r>
            <a:r>
              <a:rPr lang="it-IT" dirty="0"/>
              <a:t> vs </a:t>
            </a:r>
            <a:r>
              <a:rPr lang="it-IT" dirty="0" err="1"/>
              <a:t>mrDMDc</a:t>
            </a:r>
            <a:endParaRPr lang="it-IT" dirty="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2D3CE1-27A1-794E-EF0E-D6B92AA9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93" y="3772632"/>
            <a:ext cx="5809784" cy="3045344"/>
          </a:xfrm>
          <a:prstGeom prst="rect">
            <a:avLst/>
          </a:prstGeom>
        </p:spPr>
      </p:pic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BC22413E-77BD-6C32-FF23-3EE386449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62524"/>
              </p:ext>
            </p:extLst>
          </p:nvPr>
        </p:nvGraphicFramePr>
        <p:xfrm>
          <a:off x="969720" y="2600072"/>
          <a:ext cx="1901868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50934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950934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6.95e-04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6.84e-02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1.80e-02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2.64e-02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0.63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93343"/>
              </p:ext>
            </p:extLst>
          </p:nvPr>
        </p:nvGraphicFramePr>
        <p:xfrm>
          <a:off x="6908790" y="2612899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3.45e-10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0.9999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2E2D2477-1010-83A7-F720-0A602E1E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" y="3792952"/>
            <a:ext cx="5804622" cy="3045344"/>
          </a:xfrm>
          <a:prstGeom prst="rect">
            <a:avLst/>
          </a:prstGeom>
        </p:spPr>
      </p:pic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D27336A8-6AF6-5197-1B8A-BC426D68A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51540"/>
              </p:ext>
            </p:extLst>
          </p:nvPr>
        </p:nvGraphicFramePr>
        <p:xfrm>
          <a:off x="2938872" y="1803393"/>
          <a:ext cx="2598328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71128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09752"/>
              </p:ext>
            </p:extLst>
          </p:nvPr>
        </p:nvGraphicFramePr>
        <p:xfrm>
          <a:off x="8185433" y="1403609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AF7553-37D8-C54C-C6FF-D70DEB24FCE8}"/>
              </a:ext>
            </a:extLst>
          </p:cNvPr>
          <p:cNvSpPr txBox="1"/>
          <p:nvPr/>
        </p:nvSpPr>
        <p:spPr>
          <a:xfrm>
            <a:off x="969720" y="1822484"/>
            <a:ext cx="1799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6229676" y="1733727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39921"/>
              </p:ext>
            </p:extLst>
          </p:nvPr>
        </p:nvGraphicFramePr>
        <p:xfrm>
          <a:off x="10016120" y="2297087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EF960A3-01E6-42DF-9F03-D7140C7E172D}"/>
              </a:ext>
            </a:extLst>
          </p:cNvPr>
          <p:cNvSpPr txBox="1"/>
          <p:nvPr/>
        </p:nvSpPr>
        <p:spPr>
          <a:xfrm>
            <a:off x="296871" y="286415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KPI :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285509" y="286741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KPI :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937187" y="2821109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CC780058-6106-B9A8-ED66-605921A9DCEE}"/>
              </a:ext>
            </a:extLst>
          </p:cNvPr>
          <p:cNvCxnSpPr>
            <a:cxnSpLocks/>
          </p:cNvCxnSpPr>
          <p:nvPr/>
        </p:nvCxnSpPr>
        <p:spPr>
          <a:xfrm>
            <a:off x="6096000" y="1055077"/>
            <a:ext cx="0" cy="5417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A4DD0F29-9BED-D6B4-91A5-019BB52A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545" y="40024"/>
            <a:ext cx="2239196" cy="1158482"/>
          </a:xfrm>
          <a:prstGeom prst="rect">
            <a:avLst/>
          </a:prstGeom>
        </p:spPr>
      </p:pic>
      <p:pic>
        <p:nvPicPr>
          <p:cNvPr id="4" name="Immagine 3" descr="Immagine che contiene schermata, testo, Diagramma, diagramma&#10;&#10;Descrizione generata automaticamente">
            <a:extLst>
              <a:ext uri="{FF2B5EF4-FFF2-40B4-BE49-F238E27FC236}">
                <a16:creationId xmlns:a16="http://schemas.microsoft.com/office/drawing/2014/main" id="{80D7AEAE-1DA1-E275-CB6D-BBE5D427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92" y="4006768"/>
            <a:ext cx="1443280" cy="11178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5430553-8DFB-3B8B-CFA8-3E97DF2EB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790" y="3968046"/>
            <a:ext cx="1406234" cy="111782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58EBD8-9D70-D2CC-072A-3BF4C6D5BA5A}"/>
              </a:ext>
            </a:extLst>
          </p:cNvPr>
          <p:cNvSpPr txBox="1"/>
          <p:nvPr/>
        </p:nvSpPr>
        <p:spPr>
          <a:xfrm>
            <a:off x="6279490" y="873149"/>
            <a:ext cx="1650078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F27126-E8BA-8DE4-8090-5F5B7DA94D88}"/>
              </a:ext>
            </a:extLst>
          </p:cNvPr>
          <p:cNvSpPr txBox="1"/>
          <p:nvPr/>
        </p:nvSpPr>
        <p:spPr>
          <a:xfrm>
            <a:off x="272740" y="873149"/>
            <a:ext cx="1152936" cy="5232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/>
              <a:t>DMDc</a:t>
            </a:r>
          </a:p>
        </p:txBody>
      </p:sp>
    </p:spTree>
    <p:extLst>
      <p:ext uri="{BB962C8B-B14F-4D97-AF65-F5344CB8AC3E}">
        <p14:creationId xmlns:p14="http://schemas.microsoft.com/office/powerpoint/2010/main" val="20099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10515600" cy="841281"/>
          </a:xfrm>
        </p:spPr>
        <p:txBody>
          <a:bodyPr>
            <a:normAutofit/>
          </a:bodyPr>
          <a:lstStyle/>
          <a:p>
            <a:r>
              <a:rPr lang="it-IT" dirty="0"/>
              <a:t>Modelli SRU: Studio parametrico su </a:t>
            </a:r>
            <a:r>
              <a:rPr lang="it-IT" dirty="0" err="1"/>
              <a:t>mrDMDc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962318-D998-776D-CF94-D0E9E104C092}"/>
              </a:ext>
            </a:extLst>
          </p:cNvPr>
          <p:cNvSpPr txBox="1"/>
          <p:nvPr/>
        </p:nvSpPr>
        <p:spPr>
          <a:xfrm>
            <a:off x="6279490" y="751229"/>
            <a:ext cx="1650078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2D3CE1-27A1-794E-EF0E-D6B92AA9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93" y="3792952"/>
            <a:ext cx="5809784" cy="3045344"/>
          </a:xfrm>
          <a:prstGeom prst="rect">
            <a:avLst/>
          </a:prstGeom>
        </p:spPr>
      </p:pic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23177"/>
              </p:ext>
            </p:extLst>
          </p:nvPr>
        </p:nvGraphicFramePr>
        <p:xfrm>
          <a:off x="6728435" y="2351782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3.45e-10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67704"/>
              </p:ext>
            </p:extLst>
          </p:nvPr>
        </p:nvGraphicFramePr>
        <p:xfrm>
          <a:off x="8731638" y="1057241"/>
          <a:ext cx="3299825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0442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39383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solidFill>
                            <a:srgbClr val="FF0000"/>
                          </a:solidFill>
                        </a:rPr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9806908" y="689358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009116"/>
              </p:ext>
            </p:extLst>
          </p:nvPr>
        </p:nvGraphicFramePr>
        <p:xfrm>
          <a:off x="9888973" y="2029027"/>
          <a:ext cx="2142490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614045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 err="1">
                          <a:effectLst/>
                        </a:rPr>
                        <a:t>Filtration</a:t>
                      </a:r>
                      <a:r>
                        <a:rPr lang="it-IT" sz="1200" kern="100" dirty="0">
                          <a:effectLst/>
                        </a:rPr>
                        <a:t> </a:t>
                      </a:r>
                      <a:r>
                        <a:rPr lang="it-IT" sz="1200" kern="100" dirty="0" err="1">
                          <a:effectLst/>
                        </a:rPr>
                        <a:t>level</a:t>
                      </a:r>
                      <a:r>
                        <a:rPr lang="it-IT" sz="1200" kern="100" dirty="0">
                          <a:effectLst/>
                        </a:rPr>
                        <a:t> 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192549" y="26672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712757" y="2601894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1201B6-6ADC-40AE-7278-010AA6D26DED}"/>
              </a:ext>
            </a:extLst>
          </p:cNvPr>
          <p:cNvSpPr txBox="1"/>
          <p:nvPr/>
        </p:nvSpPr>
        <p:spPr>
          <a:xfrm>
            <a:off x="156337" y="757772"/>
            <a:ext cx="1607302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5B89FBA5-2FAC-5855-328C-9544D3D8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331199"/>
              </p:ext>
            </p:extLst>
          </p:nvPr>
        </p:nvGraphicFramePr>
        <p:xfrm>
          <a:off x="728543" y="2351782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4.59e-04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1.43e-02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2.14e-02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0.79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86B3B1AD-09E3-EB26-2CD9-AA55C5B79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63861"/>
              </p:ext>
            </p:extLst>
          </p:nvPr>
        </p:nvGraphicFramePr>
        <p:xfrm>
          <a:off x="2103956" y="1031132"/>
          <a:ext cx="3484043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46684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solidFill>
                            <a:srgbClr val="FF0000"/>
                          </a:solidFill>
                        </a:rPr>
                        <a:t>MODEL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Max_cycles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4D163F2-3E37-FD60-8268-A8DFB08906AC}"/>
              </a:ext>
            </a:extLst>
          </p:cNvPr>
          <p:cNvSpPr txBox="1"/>
          <p:nvPr/>
        </p:nvSpPr>
        <p:spPr>
          <a:xfrm>
            <a:off x="3836025" y="702807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2A5C6B35-139A-7B0A-C2A4-566C63D10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31316"/>
              </p:ext>
            </p:extLst>
          </p:nvPr>
        </p:nvGraphicFramePr>
        <p:xfrm>
          <a:off x="3909245" y="2004967"/>
          <a:ext cx="1999849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71404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10%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4%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5%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32%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1" kern="100">
                          <a:effectLst/>
                        </a:rPr>
                        <a:t>97%</a:t>
                      </a:r>
                      <a:endParaRPr lang="it-IT" sz="12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1" kern="100" dirty="0">
                          <a:effectLst/>
                        </a:rPr>
                        <a:t>99%</a:t>
                      </a:r>
                      <a:endParaRPr lang="it-IT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36B356E-F202-12E3-CB0D-E0616EF15C11}"/>
              </a:ext>
            </a:extLst>
          </p:cNvPr>
          <p:cNvSpPr txBox="1"/>
          <p:nvPr/>
        </p:nvSpPr>
        <p:spPr>
          <a:xfrm>
            <a:off x="242689" y="266568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D7DFBC8-78DA-83AF-1F1B-F291EAF8F701}"/>
              </a:ext>
            </a:extLst>
          </p:cNvPr>
          <p:cNvSpPr txBox="1"/>
          <p:nvPr/>
        </p:nvSpPr>
        <p:spPr>
          <a:xfrm>
            <a:off x="2742915" y="2601894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</a:t>
            </a:r>
          </a:p>
        </p:txBody>
      </p:sp>
      <p:pic>
        <p:nvPicPr>
          <p:cNvPr id="27" name="Immagine 26" descr="Immagine che contiene linea, Diagramma, schermata, testo&#10;&#10;Descrizione generata automaticamente">
            <a:extLst>
              <a:ext uri="{FF2B5EF4-FFF2-40B4-BE49-F238E27FC236}">
                <a16:creationId xmlns:a16="http://schemas.microsoft.com/office/drawing/2014/main" id="{32BDE60B-7ACA-3D6E-0E42-1C944EF84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"/>
          <a:stretch/>
        </p:blipFill>
        <p:spPr>
          <a:xfrm>
            <a:off x="353943" y="3857267"/>
            <a:ext cx="5626722" cy="298102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4D3B4F6-AF5B-62A3-3B22-86106D36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33" y="4067447"/>
            <a:ext cx="1586637" cy="1031708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34CDC4B-FE07-D5D6-5A1F-54CF346EAE77}"/>
              </a:ext>
            </a:extLst>
          </p:cNvPr>
          <p:cNvCxnSpPr>
            <a:cxnSpLocks/>
          </p:cNvCxnSpPr>
          <p:nvPr/>
        </p:nvCxnSpPr>
        <p:spPr>
          <a:xfrm>
            <a:off x="6160133" y="818483"/>
            <a:ext cx="0" cy="5654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5430553-8DFB-3B8B-CFA8-3E97DF2EB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15" y="4022549"/>
            <a:ext cx="1713341" cy="111782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3081CA5-7049-2381-5646-BED2EF2CCD4F}"/>
              </a:ext>
            </a:extLst>
          </p:cNvPr>
          <p:cNvSpPr/>
          <p:nvPr/>
        </p:nvSpPr>
        <p:spPr>
          <a:xfrm>
            <a:off x="7625110" y="2241767"/>
            <a:ext cx="1044876" cy="106864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40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58E53-BD81-03B2-AF30-2D3548C6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2" y="592228"/>
            <a:ext cx="10515600" cy="932733"/>
          </a:xfrm>
        </p:spPr>
        <p:txBody>
          <a:bodyPr/>
          <a:lstStyle/>
          <a:p>
            <a:r>
              <a:rPr lang="it-IT" dirty="0"/>
              <a:t>Modelli V2G: </a:t>
            </a:r>
            <a:r>
              <a:rPr lang="it-IT" dirty="0" err="1"/>
              <a:t>mrDMDc</a:t>
            </a:r>
            <a:endParaRPr lang="it-IT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169D5AC-C5E6-F0C2-55EC-1E053B3A5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20231"/>
              </p:ext>
            </p:extLst>
          </p:nvPr>
        </p:nvGraphicFramePr>
        <p:xfrm>
          <a:off x="2082418" y="1977356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BBA9D2-3A93-518A-8BBC-EA5F75F296C2}"/>
              </a:ext>
            </a:extLst>
          </p:cNvPr>
          <p:cNvSpPr txBox="1"/>
          <p:nvPr/>
        </p:nvSpPr>
        <p:spPr>
          <a:xfrm>
            <a:off x="126661" y="2307474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1BCD020-5701-E6BA-8358-13AECEC59827}"/>
              </a:ext>
            </a:extLst>
          </p:cNvPr>
          <p:cNvCxnSpPr>
            <a:cxnSpLocks/>
          </p:cNvCxnSpPr>
          <p:nvPr/>
        </p:nvCxnSpPr>
        <p:spPr>
          <a:xfrm flipV="1">
            <a:off x="6107225" y="5225696"/>
            <a:ext cx="422787" cy="5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B31A0815-4C91-0E9E-85DB-4B97CE25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79849"/>
              </p:ext>
            </p:extLst>
          </p:nvPr>
        </p:nvGraphicFramePr>
        <p:xfrm>
          <a:off x="6384255" y="1885916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0.32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0.68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0.57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8780E2-ED81-31FF-81E4-E6A890ABB177}"/>
              </a:ext>
            </a:extLst>
          </p:cNvPr>
          <p:cNvSpPr txBox="1"/>
          <p:nvPr/>
        </p:nvSpPr>
        <p:spPr>
          <a:xfrm>
            <a:off x="5760974" y="2140427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1225D2AF-18B6-4F51-B80B-5EFEE7DD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661976"/>
              </p:ext>
            </p:extLst>
          </p:nvPr>
        </p:nvGraphicFramePr>
        <p:xfrm>
          <a:off x="9937462" y="1337276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40%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27%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40%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44%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61%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F52430-CC67-14DB-3CC1-AFDCB416CD73}"/>
              </a:ext>
            </a:extLst>
          </p:cNvPr>
          <p:cNvSpPr txBox="1"/>
          <p:nvPr/>
        </p:nvSpPr>
        <p:spPr>
          <a:xfrm>
            <a:off x="8858529" y="1861298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A94B3F-D496-B1DF-877F-E4C7B1B04ACF}"/>
              </a:ext>
            </a:extLst>
          </p:cNvPr>
          <p:cNvSpPr txBox="1"/>
          <p:nvPr/>
        </p:nvSpPr>
        <p:spPr>
          <a:xfrm>
            <a:off x="896442" y="3340397"/>
            <a:ext cx="43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Decomposizione in livelli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FAA28C-D77B-6515-FBBB-8CDD3A6B5FC0}"/>
              </a:ext>
            </a:extLst>
          </p:cNvPr>
          <p:cNvSpPr txBox="1"/>
          <p:nvPr/>
        </p:nvSpPr>
        <p:spPr>
          <a:xfrm>
            <a:off x="6932920" y="3201897"/>
            <a:ext cx="5121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Ricostruzione </a:t>
            </a:r>
          </a:p>
          <a:p>
            <a:pPr algn="ctr"/>
            <a:r>
              <a:rPr lang="it-IT" dirty="0"/>
              <a:t>(Somma di tutti i livelli)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AFDCFE-E259-A5A9-44A2-928A6559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05790"/>
            <a:ext cx="6107225" cy="30400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BE6728-3952-BFAE-2B7B-5FF5C49E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34" y="3741232"/>
            <a:ext cx="5506065" cy="29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8617058" cy="1067076"/>
          </a:xfrm>
        </p:spPr>
        <p:txBody>
          <a:bodyPr>
            <a:normAutofit/>
          </a:bodyPr>
          <a:lstStyle/>
          <a:p>
            <a:r>
              <a:rPr lang="it-IT" dirty="0"/>
              <a:t>Modelli del V2G: </a:t>
            </a:r>
            <a:r>
              <a:rPr lang="it-IT" dirty="0" err="1"/>
              <a:t>DMDc</a:t>
            </a:r>
            <a:r>
              <a:rPr lang="it-IT" dirty="0"/>
              <a:t> vs </a:t>
            </a:r>
            <a:r>
              <a:rPr lang="it-IT" dirty="0" err="1"/>
              <a:t>mrDMDc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E4111E-CA8F-778F-F21D-17E594C6E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5" y="894072"/>
            <a:ext cx="1183376" cy="521931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it-IT" dirty="0" err="1"/>
              <a:t>DMDc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962318-D998-776D-CF94-D0E9E104C092}"/>
              </a:ext>
            </a:extLst>
          </p:cNvPr>
          <p:cNvSpPr txBox="1"/>
          <p:nvPr/>
        </p:nvSpPr>
        <p:spPr>
          <a:xfrm>
            <a:off x="6605052" y="892131"/>
            <a:ext cx="1615405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dirty="0" err="1"/>
              <a:t>mrDMDc</a:t>
            </a:r>
            <a:endParaRPr lang="it-IT" sz="2800" dirty="0"/>
          </a:p>
        </p:txBody>
      </p:sp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BC22413E-77BD-6C32-FF23-3EE386449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67576"/>
              </p:ext>
            </p:extLst>
          </p:nvPr>
        </p:nvGraphicFramePr>
        <p:xfrm>
          <a:off x="691183" y="2328419"/>
          <a:ext cx="1901868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50934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950934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9.10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1.88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90251"/>
              </p:ext>
            </p:extLst>
          </p:nvPr>
        </p:nvGraphicFramePr>
        <p:xfrm>
          <a:off x="6938938" y="2328419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0.32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0.68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MAE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0.57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D27336A8-6AF6-5197-1B8A-BC426D68A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58386"/>
              </p:ext>
            </p:extLst>
          </p:nvPr>
        </p:nvGraphicFramePr>
        <p:xfrm>
          <a:off x="2243431" y="1735243"/>
          <a:ext cx="1269040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31225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37815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dirty="0" err="1"/>
                        <a:t>Svd_rank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23020"/>
              </p:ext>
            </p:extLst>
          </p:nvPr>
        </p:nvGraphicFramePr>
        <p:xfrm>
          <a:off x="8381210" y="1240104"/>
          <a:ext cx="2106305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45219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dirty="0" err="1"/>
                        <a:t>Svd_rank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Max_cycles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AF7553-37D8-C54C-C6FF-D70DEB24FCE8}"/>
              </a:ext>
            </a:extLst>
          </p:cNvPr>
          <p:cNvSpPr txBox="1"/>
          <p:nvPr/>
        </p:nvSpPr>
        <p:spPr>
          <a:xfrm>
            <a:off x="399615" y="1718515"/>
            <a:ext cx="1799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6481369" y="1497696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09647"/>
              </p:ext>
            </p:extLst>
          </p:nvPr>
        </p:nvGraphicFramePr>
        <p:xfrm>
          <a:off x="10021461" y="2177514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40%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27%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40%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 err="1">
                          <a:effectLst/>
                        </a:rPr>
                        <a:t>Filtration</a:t>
                      </a:r>
                      <a:r>
                        <a:rPr lang="it-IT" sz="1200" kern="100" dirty="0">
                          <a:effectLst/>
                        </a:rPr>
                        <a:t> </a:t>
                      </a:r>
                      <a:r>
                        <a:rPr lang="it-IT" sz="1200" kern="100" dirty="0" err="1">
                          <a:effectLst/>
                        </a:rPr>
                        <a:t>level</a:t>
                      </a:r>
                      <a:r>
                        <a:rPr lang="it-IT" sz="1200" kern="100" dirty="0">
                          <a:effectLst/>
                        </a:rPr>
                        <a:t> 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44%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61%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EF960A3-01E6-42DF-9F03-D7140C7E172D}"/>
              </a:ext>
            </a:extLst>
          </p:cNvPr>
          <p:cNvSpPr txBox="1"/>
          <p:nvPr/>
        </p:nvSpPr>
        <p:spPr>
          <a:xfrm>
            <a:off x="115052" y="26009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346940" y="26009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833888" y="2462453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 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CC780058-6106-B9A8-ED66-605921A9DCEE}"/>
              </a:ext>
            </a:extLst>
          </p:cNvPr>
          <p:cNvCxnSpPr>
            <a:cxnSpLocks/>
          </p:cNvCxnSpPr>
          <p:nvPr/>
        </p:nvCxnSpPr>
        <p:spPr>
          <a:xfrm>
            <a:off x="6096000" y="1055077"/>
            <a:ext cx="0" cy="5417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navigazione&#10;&#10;Descrizione generata automaticamente">
            <a:extLst>
              <a:ext uri="{FF2B5EF4-FFF2-40B4-BE49-F238E27FC236}">
                <a16:creationId xmlns:a16="http://schemas.microsoft.com/office/drawing/2014/main" id="{F9DA7187-1B5B-A4CA-7378-E06A4710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" y="3632958"/>
            <a:ext cx="6008127" cy="3233467"/>
          </a:xfrm>
          <a:prstGeom prst="rect">
            <a:avLst/>
          </a:prstGeom>
        </p:spPr>
      </p:pic>
      <p:pic>
        <p:nvPicPr>
          <p:cNvPr id="11" name="Immagine 10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20AF148-B6FA-8A0C-5A28-E8C3477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12" y="3648836"/>
            <a:ext cx="6007845" cy="3207758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0397676-37CE-656D-7184-985C888B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57" y="3761536"/>
            <a:ext cx="1924999" cy="1031007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FD5C82F-3BA6-ED24-4A69-829E8CBD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458" y="3763806"/>
            <a:ext cx="1801003" cy="94777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DFD13B4-09C1-75F5-A5B4-EC494715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7515" y="123354"/>
            <a:ext cx="1628242" cy="1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EFEEAE-16BA-6A2E-9DFA-A4B5A58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0" y="9326"/>
            <a:ext cx="11272520" cy="914401"/>
          </a:xfrm>
        </p:spPr>
        <p:txBody>
          <a:bodyPr/>
          <a:lstStyle/>
          <a:p>
            <a:r>
              <a:rPr lang="it-IT" dirty="0"/>
              <a:t>Modelli V2G: DMDc al variare dei dati in ingresso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533CF1-61B9-21F5-1B1B-19AB271D9D66}"/>
              </a:ext>
            </a:extLst>
          </p:cNvPr>
          <p:cNvSpPr txBox="1"/>
          <p:nvPr/>
        </p:nvSpPr>
        <p:spPr>
          <a:xfrm>
            <a:off x="936523" y="923727"/>
            <a:ext cx="25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impostati: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7A5BF88-B6A9-E312-B275-B4E5ED2A9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08071"/>
              </p:ext>
            </p:extLst>
          </p:nvPr>
        </p:nvGraphicFramePr>
        <p:xfrm>
          <a:off x="3279042" y="971233"/>
          <a:ext cx="126904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31225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37815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745A548-3F85-F2CE-E871-EF18819DA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81966"/>
              </p:ext>
            </p:extLst>
          </p:nvPr>
        </p:nvGraphicFramePr>
        <p:xfrm>
          <a:off x="771172" y="1955106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9.10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1.88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90404-1D94-E1B5-97B6-C3A8B3C299A7}"/>
              </a:ext>
            </a:extLst>
          </p:cNvPr>
          <p:cNvSpPr txBox="1"/>
          <p:nvPr/>
        </p:nvSpPr>
        <p:spPr>
          <a:xfrm>
            <a:off x="98323" y="2219188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699725-33AF-9919-BCE2-473CF60209A8}"/>
              </a:ext>
            </a:extLst>
          </p:cNvPr>
          <p:cNvSpPr txBox="1"/>
          <p:nvPr/>
        </p:nvSpPr>
        <p:spPr>
          <a:xfrm>
            <a:off x="98323" y="1574106"/>
            <a:ext cx="233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+ </a:t>
            </a:r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3559A36-7743-5DD6-262B-055CBA7F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51318"/>
              </p:ext>
            </p:extLst>
          </p:nvPr>
        </p:nvGraphicFramePr>
        <p:xfrm>
          <a:off x="3437511" y="1973678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9.63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3.10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B144D4-5ABD-BC1A-0DE1-2BF1A8FFA9D3}"/>
              </a:ext>
            </a:extLst>
          </p:cNvPr>
          <p:cNvSpPr txBox="1"/>
          <p:nvPr/>
        </p:nvSpPr>
        <p:spPr>
          <a:xfrm>
            <a:off x="2764662" y="223776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8D9BE-71A5-7C80-D71D-1813E6955CFE}"/>
              </a:ext>
            </a:extLst>
          </p:cNvPr>
          <p:cNvSpPr txBox="1"/>
          <p:nvPr/>
        </p:nvSpPr>
        <p:spPr>
          <a:xfrm>
            <a:off x="2764662" y="1592678"/>
            <a:ext cx="233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78F56318-46F1-CA65-FEA7-16EC1857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11142"/>
              </p:ext>
            </p:extLst>
          </p:nvPr>
        </p:nvGraphicFramePr>
        <p:xfrm>
          <a:off x="5775130" y="1973678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9.20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1.09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44144E-E6A6-FE03-1A95-2B7C40217CFC}"/>
              </a:ext>
            </a:extLst>
          </p:cNvPr>
          <p:cNvSpPr txBox="1"/>
          <p:nvPr/>
        </p:nvSpPr>
        <p:spPr>
          <a:xfrm>
            <a:off x="5102281" y="223776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A67EF6-6146-5948-5575-A1D99CA42935}"/>
              </a:ext>
            </a:extLst>
          </p:cNvPr>
          <p:cNvSpPr txBox="1"/>
          <p:nvPr/>
        </p:nvSpPr>
        <p:spPr>
          <a:xfrm>
            <a:off x="5102281" y="1344233"/>
            <a:ext cx="25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(no </a:t>
            </a:r>
            <a:r>
              <a:rPr lang="it-IT" dirty="0" err="1"/>
              <a:t>rhum_t</a:t>
            </a:r>
            <a:r>
              <a:rPr lang="it-IT" dirty="0"/>
              <a:t>)         + </a:t>
            </a:r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8DCA84C-00BB-6B79-B03D-80A02E786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95671"/>
              </p:ext>
            </p:extLst>
          </p:nvPr>
        </p:nvGraphicFramePr>
        <p:xfrm>
          <a:off x="8214991" y="1955106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9.27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1.16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6B08BA-1699-9D29-C91A-D098717AE546}"/>
              </a:ext>
            </a:extLst>
          </p:cNvPr>
          <p:cNvSpPr txBox="1"/>
          <p:nvPr/>
        </p:nvSpPr>
        <p:spPr>
          <a:xfrm>
            <a:off x="7542142" y="2219188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FDB833-9892-0523-7195-AB95B8341DDB}"/>
              </a:ext>
            </a:extLst>
          </p:cNvPr>
          <p:cNvSpPr txBox="1"/>
          <p:nvPr/>
        </p:nvSpPr>
        <p:spPr>
          <a:xfrm>
            <a:off x="7542142" y="1014872"/>
            <a:ext cx="2337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(no </a:t>
            </a:r>
            <a:r>
              <a:rPr lang="it-IT" dirty="0" err="1"/>
              <a:t>rhum_t</a:t>
            </a:r>
            <a:r>
              <a:rPr lang="it-IT" dirty="0"/>
              <a:t>) + </a:t>
            </a:r>
            <a:r>
              <a:rPr lang="it-IT" dirty="0" err="1"/>
              <a:t>Aggregated</a:t>
            </a:r>
            <a:r>
              <a:rPr lang="it-IT" dirty="0"/>
              <a:t> (no </a:t>
            </a:r>
            <a:r>
              <a:rPr lang="it-IT" dirty="0" err="1"/>
              <a:t>holidays</a:t>
            </a:r>
            <a:r>
              <a:rPr lang="it-IT" dirty="0"/>
              <a:t>):</a:t>
            </a:r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A70AD49F-1089-66B2-2BEC-5B86F633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28010"/>
              </p:ext>
            </p:extLst>
          </p:nvPr>
        </p:nvGraphicFramePr>
        <p:xfrm>
          <a:off x="10620636" y="1938202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9.70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1.69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3.11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441A5C-E436-F663-F409-86E09F55A59B}"/>
              </a:ext>
            </a:extLst>
          </p:cNvPr>
          <p:cNvSpPr txBox="1"/>
          <p:nvPr/>
        </p:nvSpPr>
        <p:spPr>
          <a:xfrm>
            <a:off x="9947787" y="220228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04C36C-A377-1F9F-157A-6066A811BF5A}"/>
              </a:ext>
            </a:extLst>
          </p:cNvPr>
          <p:cNvSpPr txBox="1"/>
          <p:nvPr/>
        </p:nvSpPr>
        <p:spPr>
          <a:xfrm>
            <a:off x="9800303" y="1284659"/>
            <a:ext cx="184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Aggregated</a:t>
            </a:r>
            <a:r>
              <a:rPr lang="it-IT" dirty="0"/>
              <a:t> (no </a:t>
            </a:r>
            <a:r>
              <a:rPr lang="it-IT" dirty="0" err="1"/>
              <a:t>holidays</a:t>
            </a:r>
            <a:r>
              <a:rPr lang="it-IT" dirty="0"/>
              <a:t>):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6B822F9-C58C-6705-BCC2-7DC4291F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039"/>
            <a:ext cx="12192000" cy="37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4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58F72A4-6A4B-9AF4-C371-1CDDF13BED58}"/>
              </a:ext>
            </a:extLst>
          </p:cNvPr>
          <p:cNvSpPr/>
          <p:nvPr/>
        </p:nvSpPr>
        <p:spPr>
          <a:xfrm>
            <a:off x="6688904" y="3375671"/>
            <a:ext cx="4879656" cy="1325563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BB4E45-C27B-B44A-6082-C29539D5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6"/>
            <a:ext cx="10515600" cy="1325563"/>
          </a:xfrm>
        </p:spPr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CC5D7BC-FE0F-3CDB-71C9-00285531B7B2}"/>
              </a:ext>
            </a:extLst>
          </p:cNvPr>
          <p:cNvSpPr/>
          <p:nvPr/>
        </p:nvSpPr>
        <p:spPr>
          <a:xfrm>
            <a:off x="7916459" y="2904617"/>
            <a:ext cx="2424545" cy="4710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Sviluppi futuri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D9E5FC-02F9-6727-AD12-C2202DDC4F8C}"/>
              </a:ext>
            </a:extLst>
          </p:cNvPr>
          <p:cNvSpPr txBox="1"/>
          <p:nvPr/>
        </p:nvSpPr>
        <p:spPr>
          <a:xfrm>
            <a:off x="7528186" y="3429000"/>
            <a:ext cx="382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dirty="0"/>
              <a:t>Applicazione della tecnica </a:t>
            </a:r>
            <a:r>
              <a:rPr lang="it-IT" sz="2000" dirty="0" err="1"/>
              <a:t>mrDMDc</a:t>
            </a:r>
            <a:r>
              <a:rPr lang="it-IT" sz="2000" dirty="0"/>
              <a:t> per la predizione multi-step-</a:t>
            </a:r>
            <a:r>
              <a:rPr lang="it-IT" sz="2000" dirty="0" err="1"/>
              <a:t>ahead</a:t>
            </a:r>
            <a:r>
              <a:rPr lang="it-IT" sz="2000" dirty="0"/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rtl="0"/>
            <a:endParaRPr lang="it-IT" sz="160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D959E7-8528-D03F-C26F-0405B603FFD4}"/>
              </a:ext>
            </a:extLst>
          </p:cNvPr>
          <p:cNvSpPr/>
          <p:nvPr/>
        </p:nvSpPr>
        <p:spPr>
          <a:xfrm>
            <a:off x="834656" y="2323372"/>
            <a:ext cx="4446068" cy="309519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00A3579-904A-493E-B27C-1B4F9B513359}"/>
              </a:ext>
            </a:extLst>
          </p:cNvPr>
          <p:cNvSpPr/>
          <p:nvPr/>
        </p:nvSpPr>
        <p:spPr>
          <a:xfrm>
            <a:off x="2047188" y="1755336"/>
            <a:ext cx="2021003" cy="5680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Conclusioni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F3EF2E-2768-11B9-A5AB-7D2BCFD36C10}"/>
              </a:ext>
            </a:extLst>
          </p:cNvPr>
          <p:cNvSpPr txBox="1"/>
          <p:nvPr/>
        </p:nvSpPr>
        <p:spPr>
          <a:xfrm>
            <a:off x="1258636" y="2543651"/>
            <a:ext cx="360218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dirty="0"/>
              <a:t>Analisi delle prestazioni dei metodi </a:t>
            </a:r>
            <a:r>
              <a:rPr lang="it-IT" sz="2000" dirty="0" err="1"/>
              <a:t>mrDMDc</a:t>
            </a:r>
            <a:r>
              <a:rPr lang="it-IT" sz="2000" dirty="0"/>
              <a:t> e </a:t>
            </a:r>
            <a:r>
              <a:rPr lang="it-IT" sz="2000" dirty="0" err="1"/>
              <a:t>DMDc</a:t>
            </a:r>
            <a:r>
              <a:rPr lang="it-IT" sz="2000" dirty="0"/>
              <a:t> su casi di studio reali non Lineari</a:t>
            </a:r>
          </a:p>
          <a:p>
            <a:pPr rtl="0"/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dirty="0"/>
              <a:t>Ottimizzazione computazionale tramite troncamento e filtraggio per </a:t>
            </a:r>
            <a:r>
              <a:rPr lang="it-IT" sz="2000" dirty="0" err="1"/>
              <a:t>mrDMDc</a:t>
            </a:r>
            <a:endParaRPr lang="it-IT" sz="2000" dirty="0"/>
          </a:p>
          <a:p>
            <a:pPr rtl="0"/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35EAFE2F-4CDA-7973-93FD-6223E180B9E5}"/>
              </a:ext>
            </a:extLst>
          </p:cNvPr>
          <p:cNvSpPr/>
          <p:nvPr/>
        </p:nvSpPr>
        <p:spPr>
          <a:xfrm>
            <a:off x="5503099" y="3726426"/>
            <a:ext cx="966974" cy="540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14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015F6-1665-5227-F0EA-58181480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9E3C52-D798-866A-DBEB-4DBFADB97980}"/>
              </a:ext>
            </a:extLst>
          </p:cNvPr>
          <p:cNvSpPr txBox="1"/>
          <p:nvPr/>
        </p:nvSpPr>
        <p:spPr>
          <a:xfrm>
            <a:off x="102784" y="4346887"/>
            <a:ext cx="626918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endParaRPr lang="it-IT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endParaRPr lang="it-IT" sz="14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3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E11414E-0A09-0DF7-EED7-A39F68B9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/>
              <a:t>Indice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A229601-89EF-1BF5-61F7-FE6158F9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it-IT" sz="1700" dirty="0"/>
              <a:t>Metodi Data-</a:t>
            </a:r>
            <a:r>
              <a:rPr lang="it-IT" sz="1700" dirty="0" err="1"/>
              <a:t>Driven</a:t>
            </a:r>
            <a:r>
              <a:rPr lang="it-IT" sz="1700" dirty="0"/>
              <a:t> per l’identificazione dei modelli di sistemi dinamici</a:t>
            </a:r>
          </a:p>
          <a:p>
            <a:r>
              <a:rPr lang="it-IT" sz="1700" dirty="0"/>
              <a:t>Metodi</a:t>
            </a:r>
          </a:p>
          <a:p>
            <a:pPr lvl="1"/>
            <a:r>
              <a:rPr lang="it-IT" sz="1700" dirty="0"/>
              <a:t>Dynamic Mode </a:t>
            </a:r>
            <a:r>
              <a:rPr lang="it-IT" sz="1700" dirty="0" err="1"/>
              <a:t>Decomposition</a:t>
            </a:r>
            <a:r>
              <a:rPr lang="it-IT" sz="1700" dirty="0"/>
              <a:t> (DMD)</a:t>
            </a:r>
          </a:p>
          <a:p>
            <a:pPr lvl="1"/>
            <a:r>
              <a:rPr lang="it-IT" sz="1700" dirty="0"/>
              <a:t>Dynamic Mode </a:t>
            </a:r>
            <a:r>
              <a:rPr lang="it-IT" sz="1700" dirty="0" err="1"/>
              <a:t>Decomposition</a:t>
            </a:r>
            <a:r>
              <a:rPr lang="it-IT" sz="1700" dirty="0"/>
              <a:t> with Control (</a:t>
            </a:r>
            <a:r>
              <a:rPr lang="it-IT" sz="1700" dirty="0" err="1"/>
              <a:t>DMDc</a:t>
            </a:r>
            <a:r>
              <a:rPr lang="it-IT" sz="1700" dirty="0"/>
              <a:t>)</a:t>
            </a:r>
          </a:p>
          <a:p>
            <a:pPr lvl="1"/>
            <a:r>
              <a:rPr lang="it-IT" sz="1700" dirty="0"/>
              <a:t>Multi-</a:t>
            </a:r>
            <a:r>
              <a:rPr lang="it-IT" sz="1700" dirty="0" err="1"/>
              <a:t>Resolution</a:t>
            </a:r>
            <a:r>
              <a:rPr lang="it-IT" sz="1700" dirty="0"/>
              <a:t> </a:t>
            </a:r>
          </a:p>
          <a:p>
            <a:r>
              <a:rPr lang="it-IT" sz="1700" dirty="0"/>
              <a:t>Casi di studio</a:t>
            </a:r>
          </a:p>
          <a:p>
            <a:pPr lvl="1"/>
            <a:r>
              <a:rPr lang="it-IT" sz="1700" dirty="0" err="1"/>
              <a:t>Sulfur</a:t>
            </a:r>
            <a:r>
              <a:rPr lang="it-IT" sz="1700" dirty="0"/>
              <a:t> Recovery Unit (SRU)</a:t>
            </a:r>
          </a:p>
          <a:p>
            <a:pPr lvl="1"/>
            <a:r>
              <a:rPr lang="it-IT" sz="1700" dirty="0" err="1"/>
              <a:t>Vehicle</a:t>
            </a:r>
            <a:r>
              <a:rPr lang="it-IT" sz="1700" dirty="0"/>
              <a:t> to </a:t>
            </a:r>
            <a:r>
              <a:rPr lang="it-IT" sz="1700" dirty="0" err="1"/>
              <a:t>Grid</a:t>
            </a:r>
            <a:r>
              <a:rPr lang="it-IT" sz="1700" dirty="0"/>
              <a:t> (V2G)</a:t>
            </a:r>
          </a:p>
          <a:p>
            <a:r>
              <a:rPr lang="it-IT" sz="1700" dirty="0"/>
              <a:t>Risultati</a:t>
            </a:r>
          </a:p>
          <a:p>
            <a:endParaRPr lang="it-IT" sz="1700" dirty="0"/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DCA3FF-800B-2C59-2439-D1C35794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"/>
            <a:ext cx="10515600" cy="1325563"/>
          </a:xfrm>
        </p:spPr>
        <p:txBody>
          <a:bodyPr/>
          <a:lstStyle/>
          <a:p>
            <a:r>
              <a:rPr lang="it-IT" dirty="0"/>
              <a:t>Metodi Data-</a:t>
            </a:r>
            <a:r>
              <a:rPr lang="it-IT" dirty="0" err="1"/>
              <a:t>Driven</a:t>
            </a:r>
            <a:r>
              <a:rPr lang="it-IT" dirty="0"/>
              <a:t> per l’identificazione di modelli di sistemi dinamici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A4314950-437A-52DF-AC7D-D8E2AE697EC6}"/>
              </a:ext>
            </a:extLst>
          </p:cNvPr>
          <p:cNvSpPr/>
          <p:nvPr/>
        </p:nvSpPr>
        <p:spPr>
          <a:xfrm>
            <a:off x="838200" y="1621674"/>
            <a:ext cx="6291467" cy="3355911"/>
          </a:xfrm>
          <a:custGeom>
            <a:avLst/>
            <a:gdLst/>
            <a:ahLst/>
            <a:cxnLst/>
            <a:rect l="l" t="t" r="r" b="b"/>
            <a:pathLst>
              <a:path w="8099172" h="4210595">
                <a:moveTo>
                  <a:pt x="0" y="0"/>
                </a:moveTo>
                <a:lnTo>
                  <a:pt x="8099171" y="0"/>
                </a:lnTo>
                <a:lnTo>
                  <a:pt x="8099171" y="4210595"/>
                </a:lnTo>
                <a:lnTo>
                  <a:pt x="0" y="42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4" t="-37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9F3134F-C53B-DE93-72EA-0BBF185E970D}"/>
              </a:ext>
            </a:extLst>
          </p:cNvPr>
          <p:cNvSpPr/>
          <p:nvPr/>
        </p:nvSpPr>
        <p:spPr>
          <a:xfrm>
            <a:off x="2518913" y="3226305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4B148A37-B8A6-FFFC-9E34-6F482E735F7A}"/>
              </a:ext>
            </a:extLst>
          </p:cNvPr>
          <p:cNvSpPr/>
          <p:nvPr/>
        </p:nvSpPr>
        <p:spPr>
          <a:xfrm>
            <a:off x="4448354" y="2723097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CA0D99F1-F69A-5D46-8A85-E192EEE8554D}"/>
              </a:ext>
            </a:extLst>
          </p:cNvPr>
          <p:cNvSpPr/>
          <p:nvPr/>
        </p:nvSpPr>
        <p:spPr>
          <a:xfrm>
            <a:off x="4448354" y="4094698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0E0822E-321E-2425-3C7B-F2914A4BBC79}"/>
              </a:ext>
            </a:extLst>
          </p:cNvPr>
          <p:cNvSpPr/>
          <p:nvPr/>
        </p:nvSpPr>
        <p:spPr>
          <a:xfrm>
            <a:off x="7225309" y="3226304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FDD14E-95E9-AA38-1223-791360E9925C}"/>
              </a:ext>
            </a:extLst>
          </p:cNvPr>
          <p:cNvSpPr txBox="1"/>
          <p:nvPr/>
        </p:nvSpPr>
        <p:spPr>
          <a:xfrm>
            <a:off x="8144774" y="1621674"/>
            <a:ext cx="213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Data-</a:t>
            </a:r>
            <a:r>
              <a:rPr lang="it-IT" sz="1400" b="1" err="1"/>
              <a:t>Driven</a:t>
            </a:r>
            <a:r>
              <a:rPr lang="it-IT" sz="1400" b="1"/>
              <a:t> Method Application</a:t>
            </a:r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59CD10C6-619A-3C18-5566-A3D5FCE153BA}"/>
              </a:ext>
            </a:extLst>
          </p:cNvPr>
          <p:cNvSpPr/>
          <p:nvPr/>
        </p:nvSpPr>
        <p:spPr>
          <a:xfrm>
            <a:off x="9214449" y="4296426"/>
            <a:ext cx="327804" cy="416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27F7E4-8E07-54BF-24F7-61F38E112598}"/>
              </a:ext>
            </a:extLst>
          </p:cNvPr>
          <p:cNvSpPr txBox="1"/>
          <p:nvPr/>
        </p:nvSpPr>
        <p:spPr>
          <a:xfrm>
            <a:off x="5354814" y="4898534"/>
            <a:ext cx="3740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Model </a:t>
            </a:r>
            <a:r>
              <a:rPr lang="it-IT" sz="2400" b="1" err="1"/>
              <a:t>Predictive</a:t>
            </a:r>
            <a:r>
              <a:rPr lang="it-IT" sz="2400" b="1"/>
              <a:t> Control</a:t>
            </a:r>
          </a:p>
        </p:txBody>
      </p:sp>
      <p:pic>
        <p:nvPicPr>
          <p:cNvPr id="4100" name="Picture 4" descr="sistema dinamico">
            <a:extLst>
              <a:ext uri="{FF2B5EF4-FFF2-40B4-BE49-F238E27FC236}">
                <a16:creationId xmlns:a16="http://schemas.microsoft.com/office/drawing/2014/main" id="{0393CC75-1BD5-89EC-4F04-0AB0E751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06" y="4785010"/>
            <a:ext cx="2457311" cy="19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D15B2E-9D01-BFF9-AF6E-B8A989B33446}"/>
              </a:ext>
            </a:extLst>
          </p:cNvPr>
          <p:cNvSpPr/>
          <p:nvPr/>
        </p:nvSpPr>
        <p:spPr>
          <a:xfrm>
            <a:off x="4488171" y="5496046"/>
            <a:ext cx="22291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b="1" dirty="0">
                <a:ln/>
                <a:solidFill>
                  <a:schemeClr val="accent4"/>
                </a:solidFill>
              </a:rPr>
              <a:t>Slow/Fast Feature</a:t>
            </a:r>
            <a:endParaRPr lang="it-IT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BD7BF88-8A9A-62ED-0BDF-763432D3368B}"/>
              </a:ext>
            </a:extLst>
          </p:cNvPr>
          <p:cNvCxnSpPr>
            <a:cxnSpLocks/>
          </p:cNvCxnSpPr>
          <p:nvPr/>
        </p:nvCxnSpPr>
        <p:spPr>
          <a:xfrm>
            <a:off x="6556715" y="5699965"/>
            <a:ext cx="572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E704F3C3-C336-3893-964D-7D4B405C569A}"/>
              </a:ext>
            </a:extLst>
          </p:cNvPr>
          <p:cNvSpPr/>
          <p:nvPr/>
        </p:nvSpPr>
        <p:spPr>
          <a:xfrm>
            <a:off x="6988168" y="5496046"/>
            <a:ext cx="21786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b="1" dirty="0">
                <a:ln/>
                <a:solidFill>
                  <a:schemeClr val="accent4"/>
                </a:solidFill>
              </a:rPr>
              <a:t>Tempo varianza</a:t>
            </a:r>
            <a:endParaRPr lang="it-IT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026" name="Picture 2" descr="What is Data Driven Testing? Learn to create Framework">
            <a:extLst>
              <a:ext uri="{FF2B5EF4-FFF2-40B4-BE49-F238E27FC236}">
                <a16:creationId xmlns:a16="http://schemas.microsoft.com/office/drawing/2014/main" id="{3366C747-EC27-01F7-40AA-42ACC26C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96" y="2478705"/>
            <a:ext cx="4322168" cy="15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3A2EAB8-E2E1-6B37-B757-56437796D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87" y="5853753"/>
            <a:ext cx="3662407" cy="925463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EEAB24-648D-5C89-4058-661F380C5AD8}"/>
              </a:ext>
            </a:extLst>
          </p:cNvPr>
          <p:cNvSpPr/>
          <p:nvPr/>
        </p:nvSpPr>
        <p:spPr>
          <a:xfrm>
            <a:off x="4488171" y="5463907"/>
            <a:ext cx="4469016" cy="135052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31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33" name="Rectangle 5232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22C4F6-E1D1-CACD-04E2-4EF1D5AC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it-IT" sz="4800"/>
              <a:t>Metodi analizzati</a:t>
            </a:r>
          </a:p>
        </p:txBody>
      </p:sp>
      <p:grpSp>
        <p:nvGrpSpPr>
          <p:cNvPr id="5235" name="Group 5234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5236" name="Rectangle 523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7" name="Straight Connector 5236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39" name="Rectangle 52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DB411C-E12E-9AD3-3683-FF9F25A4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it-IT" sz="2200"/>
              <a:t>Dynamic Mode Decomposition (DMD)</a:t>
            </a:r>
          </a:p>
          <a:p>
            <a:r>
              <a:rPr lang="it-IT" sz="2200"/>
              <a:t>Dynamic Mode Decomposition with Control (DMDc)</a:t>
            </a:r>
          </a:p>
          <a:p>
            <a:r>
              <a:rPr lang="it-IT" sz="2200"/>
              <a:t>Multi-Resolution Dynamic Mode Decompositon (mrDMD)</a:t>
            </a:r>
          </a:p>
          <a:p>
            <a:r>
              <a:rPr lang="it-IT" sz="2200" b="1"/>
              <a:t>Multi-Resolution Dynamic Mode Decomposition with Control (mrDMDc)</a:t>
            </a:r>
          </a:p>
          <a:p>
            <a:endParaRPr lang="it-IT" sz="2200"/>
          </a:p>
          <a:p>
            <a:pPr marL="0" indent="0">
              <a:buNone/>
            </a:pP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4541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BEDFA-41CF-6E62-E325-983C509A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Dynamic Mode </a:t>
            </a:r>
            <a:r>
              <a:rPr lang="it-IT" err="1"/>
              <a:t>Decomposition</a:t>
            </a:r>
            <a:endParaRPr lang="it-IT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24ABDE6D-8798-B0B8-EAE1-635954480FB6}"/>
              </a:ext>
            </a:extLst>
          </p:cNvPr>
          <p:cNvSpPr/>
          <p:nvPr/>
        </p:nvSpPr>
        <p:spPr>
          <a:xfrm>
            <a:off x="838200" y="1984553"/>
            <a:ext cx="10422284" cy="3815883"/>
          </a:xfrm>
          <a:custGeom>
            <a:avLst/>
            <a:gdLst/>
            <a:ahLst/>
            <a:cxnLst/>
            <a:rect l="l" t="t" r="r" b="b"/>
            <a:pathLst>
              <a:path w="10420198" h="4039714">
                <a:moveTo>
                  <a:pt x="0" y="0"/>
                </a:moveTo>
                <a:lnTo>
                  <a:pt x="10420198" y="0"/>
                </a:lnTo>
                <a:lnTo>
                  <a:pt x="10420198" y="4039715"/>
                </a:lnTo>
                <a:lnTo>
                  <a:pt x="0" y="40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1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8E030C-7C94-A072-09B7-5F0CF675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Dynamic Mode </a:t>
            </a:r>
            <a:r>
              <a:rPr lang="it-IT" err="1"/>
              <a:t>Decomposition</a:t>
            </a:r>
            <a:r>
              <a:rPr lang="it-IT"/>
              <a:t> with Control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4168338-F81A-F9C9-8F47-8434240CF342}"/>
              </a:ext>
            </a:extLst>
          </p:cNvPr>
          <p:cNvSpPr/>
          <p:nvPr/>
        </p:nvSpPr>
        <p:spPr>
          <a:xfrm>
            <a:off x="1613881" y="2811433"/>
            <a:ext cx="26900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cap="none" spc="0">
                <a:ln/>
                <a:effectLst/>
              </a:rPr>
              <a:t>Include l’</a:t>
            </a:r>
            <a:r>
              <a:rPr lang="it-IT" sz="2400" b="1" cap="none" spc="0">
                <a:ln/>
                <a:effectLst/>
              </a:rPr>
              <a:t>analisi</a:t>
            </a:r>
            <a:r>
              <a:rPr lang="it-IT" sz="2400" cap="none" spc="0">
                <a:ln/>
                <a:effectLst/>
              </a:rPr>
              <a:t> degli </a:t>
            </a:r>
            <a:r>
              <a:rPr lang="it-IT" sz="2400" b="1" cap="none" spc="0">
                <a:ln/>
                <a:effectLst/>
              </a:rPr>
              <a:t>input</a:t>
            </a:r>
            <a:r>
              <a:rPr lang="it-IT" sz="2400" cap="none" spc="0">
                <a:ln/>
                <a:effectLst/>
              </a:rPr>
              <a:t> rispetto al DMD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779A619D-1FD8-B56B-21F6-833F1E3051EB}"/>
              </a:ext>
            </a:extLst>
          </p:cNvPr>
          <p:cNvSpPr/>
          <p:nvPr/>
        </p:nvSpPr>
        <p:spPr>
          <a:xfrm rot="16200000">
            <a:off x="4985056" y="316471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8DEC73-98EE-9F4B-9D2D-2D1167CB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2039346"/>
            <a:ext cx="6168514" cy="41736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7A1697-4A24-906E-AD2D-99992E66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6" y="4091708"/>
            <a:ext cx="5609346" cy="21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B45D8-2AE5-1205-71F2-F28011EF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1" y="0"/>
            <a:ext cx="10515600" cy="1325563"/>
          </a:xfrm>
        </p:spPr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Resolution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9E13D9-2503-2FFA-7A5A-C6777C458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2008495"/>
            <a:ext cx="3604491" cy="86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Analisi</a:t>
            </a:r>
            <a:r>
              <a:rPr lang="it-IT" sz="2400" dirty="0"/>
              <a:t> su diverse </a:t>
            </a:r>
            <a:r>
              <a:rPr lang="it-IT" sz="2400" b="1" dirty="0"/>
              <a:t>scale temporali</a:t>
            </a:r>
            <a:endParaRPr lang="it-IT" sz="2400" dirty="0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8355DC77-40E4-D056-5853-C182A3E1414A}"/>
              </a:ext>
            </a:extLst>
          </p:cNvPr>
          <p:cNvSpPr/>
          <p:nvPr/>
        </p:nvSpPr>
        <p:spPr>
          <a:xfrm>
            <a:off x="6744929" y="448194"/>
            <a:ext cx="4729060" cy="3854706"/>
          </a:xfrm>
          <a:custGeom>
            <a:avLst/>
            <a:gdLst/>
            <a:ahLst/>
            <a:cxnLst/>
            <a:rect l="l" t="t" r="r" b="b"/>
            <a:pathLst>
              <a:path w="5588746" h="4688035">
                <a:moveTo>
                  <a:pt x="0" y="0"/>
                </a:moveTo>
                <a:lnTo>
                  <a:pt x="5588746" y="0"/>
                </a:lnTo>
                <a:lnTo>
                  <a:pt x="5588746" y="4688035"/>
                </a:lnTo>
                <a:lnTo>
                  <a:pt x="0" y="468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EF8622-A38D-D665-C82E-87B5CABA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4" y="2762749"/>
            <a:ext cx="5245754" cy="1325563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22063AA8-617C-C7C7-F637-9DA84086D341}"/>
              </a:ext>
            </a:extLst>
          </p:cNvPr>
          <p:cNvSpPr/>
          <p:nvPr/>
        </p:nvSpPr>
        <p:spPr>
          <a:xfrm>
            <a:off x="5558525" y="2126165"/>
            <a:ext cx="1074949" cy="498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D6BB57-1417-08A0-5B64-6E380394FEB5}"/>
              </a:ext>
            </a:extLst>
          </p:cNvPr>
          <p:cNvSpPr txBox="1"/>
          <p:nvPr/>
        </p:nvSpPr>
        <p:spPr>
          <a:xfrm>
            <a:off x="7505876" y="4302900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Filtraggio dinamiche lente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AF7EFE-79AA-0BA0-27CC-EE514C305EF5}"/>
              </a:ext>
            </a:extLst>
          </p:cNvPr>
          <p:cNvSpPr txBox="1"/>
          <p:nvPr/>
        </p:nvSpPr>
        <p:spPr>
          <a:xfrm>
            <a:off x="7505876" y="5364729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Rimozione dinamiche lente dai dati sperimentali</a:t>
            </a:r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23EB372-07AC-B583-7133-646BFD462968}"/>
              </a:ext>
            </a:extLst>
          </p:cNvPr>
          <p:cNvSpPr/>
          <p:nvPr/>
        </p:nvSpPr>
        <p:spPr>
          <a:xfrm>
            <a:off x="8849032" y="4672232"/>
            <a:ext cx="484632" cy="64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1E6BC8-347F-9527-6377-87E4D36E84B4}"/>
              </a:ext>
            </a:extLst>
          </p:cNvPr>
          <p:cNvSpPr txBox="1"/>
          <p:nvPr/>
        </p:nvSpPr>
        <p:spPr>
          <a:xfrm>
            <a:off x="168357" y="4440720"/>
            <a:ext cx="670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ln/>
                <a:solidFill>
                  <a:schemeClr val="accent4"/>
                </a:solidFill>
              </a:rPr>
              <a:t>Multi-</a:t>
            </a:r>
            <a:r>
              <a:rPr lang="it-IT" sz="1800" b="1" dirty="0" err="1">
                <a:ln/>
                <a:solidFill>
                  <a:schemeClr val="accent4"/>
                </a:solidFill>
              </a:rPr>
              <a:t>Resolution</a:t>
            </a:r>
            <a:r>
              <a:rPr lang="it-IT" sz="1800" b="1" dirty="0">
                <a:ln/>
                <a:solidFill>
                  <a:schemeClr val="accent4"/>
                </a:solidFill>
              </a:rPr>
              <a:t> Dynamic Mode</a:t>
            </a:r>
            <a:r>
              <a:rPr lang="it-IT" b="1" dirty="0">
                <a:ln/>
                <a:solidFill>
                  <a:schemeClr val="accent4"/>
                </a:solidFill>
              </a:rPr>
              <a:t> </a:t>
            </a:r>
            <a:r>
              <a:rPr lang="it-IT" sz="1800" b="1" cap="none" spc="0" dirty="0" err="1">
                <a:ln/>
                <a:solidFill>
                  <a:schemeClr val="accent4"/>
                </a:solidFill>
                <a:effectLst/>
              </a:rPr>
              <a:t>Decomposition</a:t>
            </a:r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  <a:r>
              <a:rPr lang="it-IT" sz="1800" b="1" dirty="0">
                <a:ln/>
                <a:solidFill>
                  <a:schemeClr val="accent4"/>
                </a:solidFill>
              </a:rPr>
              <a:t>with Control</a:t>
            </a:r>
          </a:p>
          <a:p>
            <a:pPr algn="ctr"/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(</a:t>
            </a:r>
            <a:r>
              <a:rPr lang="it-IT" sz="1800" b="1" cap="none" spc="0" dirty="0" err="1">
                <a:ln/>
                <a:solidFill>
                  <a:schemeClr val="accent4"/>
                </a:solidFill>
                <a:effectLst/>
              </a:rPr>
              <a:t>mrDMDc</a:t>
            </a:r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973C14-7C74-6705-4D41-D818781C8AC6}"/>
              </a:ext>
            </a:extLst>
          </p:cNvPr>
          <p:cNvSpPr txBox="1"/>
          <p:nvPr/>
        </p:nvSpPr>
        <p:spPr>
          <a:xfrm>
            <a:off x="380934" y="5364729"/>
            <a:ext cx="5957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Parametri da impostare: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SVD_rank</a:t>
            </a:r>
            <a:r>
              <a:rPr lang="it-IT" sz="1800"/>
              <a:t> (riduzione ordine del sistema identificato)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Slow_feature_scale</a:t>
            </a:r>
            <a:r>
              <a:rPr lang="it-IT" sz="1800"/>
              <a:t> (raggio delle dinamiche slow)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Max_cycles</a:t>
            </a:r>
            <a:r>
              <a:rPr lang="it-IT" sz="1800" dirty="0"/>
              <a:t> </a:t>
            </a:r>
            <a:r>
              <a:rPr lang="it-IT" sz="1800"/>
              <a:t> ( </a:t>
            </a:r>
            <a:r>
              <a:rPr lang="it-IT" sz="1800" err="1"/>
              <a:t>n.oscillazioni</a:t>
            </a:r>
            <a:r>
              <a:rPr lang="it-IT" sz="1800"/>
              <a:t> nell’intervallo di tempo)</a:t>
            </a:r>
            <a:endParaRPr lang="it-IT" sz="1800" dirty="0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4D6FE3EA-BC8E-9126-11E7-D52872BD5472}"/>
              </a:ext>
            </a:extLst>
          </p:cNvPr>
          <p:cNvSpPr/>
          <p:nvPr/>
        </p:nvSpPr>
        <p:spPr>
          <a:xfrm>
            <a:off x="3215149" y="5087050"/>
            <a:ext cx="353961" cy="4384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910523D-4D69-7867-EB6C-3C4CFD97D9A9}"/>
              </a:ext>
            </a:extLst>
          </p:cNvPr>
          <p:cNvSpPr/>
          <p:nvPr/>
        </p:nvSpPr>
        <p:spPr>
          <a:xfrm>
            <a:off x="168357" y="4440720"/>
            <a:ext cx="6783049" cy="2124338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09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96460-B6FC-17BA-FF34-9F096C74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4013"/>
            <a:ext cx="10515600" cy="1325563"/>
          </a:xfrm>
        </p:spPr>
        <p:txBody>
          <a:bodyPr/>
          <a:lstStyle/>
          <a:p>
            <a:r>
              <a:rPr lang="it-IT"/>
              <a:t>Casi di Studio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307C4E7-8D74-7963-8961-77324CD2E986}"/>
              </a:ext>
            </a:extLst>
          </p:cNvPr>
          <p:cNvSpPr/>
          <p:nvPr/>
        </p:nvSpPr>
        <p:spPr>
          <a:xfrm>
            <a:off x="838200" y="894205"/>
            <a:ext cx="508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b="1">
                <a:ln/>
                <a:solidFill>
                  <a:schemeClr val="accent4"/>
                </a:solidFill>
              </a:rPr>
              <a:t>Sistema </a:t>
            </a:r>
            <a:r>
              <a:rPr lang="it-IT" sz="2400" b="1" err="1">
                <a:ln/>
                <a:solidFill>
                  <a:schemeClr val="accent4"/>
                </a:solidFill>
              </a:rPr>
              <a:t>Sulfur</a:t>
            </a:r>
            <a:r>
              <a:rPr lang="it-IT" sz="2400" b="1">
                <a:ln/>
                <a:solidFill>
                  <a:schemeClr val="accent4"/>
                </a:solidFill>
              </a:rPr>
              <a:t> Recovery Unit (SRU)</a:t>
            </a:r>
            <a:endParaRPr lang="it-IT" sz="2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5F30BAC-9C40-9412-E3B5-4E4A3D4305E6}"/>
              </a:ext>
            </a:extLst>
          </p:cNvPr>
          <p:cNvSpPr/>
          <p:nvPr/>
        </p:nvSpPr>
        <p:spPr>
          <a:xfrm>
            <a:off x="7041593" y="902641"/>
            <a:ext cx="43122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Sistema </a:t>
            </a:r>
            <a:r>
              <a:rPr lang="it-IT" sz="2400" b="1" cap="none" spc="0" err="1">
                <a:ln/>
                <a:solidFill>
                  <a:schemeClr val="accent4"/>
                </a:solidFill>
                <a:effectLst/>
              </a:rPr>
              <a:t>Vehicle</a:t>
            </a:r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 to </a:t>
            </a:r>
            <a:r>
              <a:rPr lang="it-IT" sz="2400" b="1" cap="none" spc="0" err="1">
                <a:ln/>
                <a:solidFill>
                  <a:schemeClr val="accent4"/>
                </a:solidFill>
                <a:effectLst/>
              </a:rPr>
              <a:t>Grid</a:t>
            </a:r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 (V2G)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F8057D-D04D-9E21-C734-F5CC42B3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03" y="1409398"/>
            <a:ext cx="2756468" cy="18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6ABBF93-5078-E3B4-2F39-83183B9E93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79" y="1648556"/>
            <a:ext cx="3545561" cy="15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B38B5F-52E3-E9A2-2107-A7B8B81DD779}"/>
              </a:ext>
            </a:extLst>
          </p:cNvPr>
          <p:cNvSpPr txBox="1"/>
          <p:nvPr/>
        </p:nvSpPr>
        <p:spPr>
          <a:xfrm>
            <a:off x="755731" y="6098166"/>
            <a:ext cx="443538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/>
              <a:t>predizione di misurando che </a:t>
            </a:r>
          </a:p>
          <a:p>
            <a:pPr algn="ctr"/>
            <a:r>
              <a:rPr lang="it-IT"/>
              <a:t>“non può essere misurato” da sensori reali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EABA4B-B735-7CA3-862C-FF19935CF93F}"/>
              </a:ext>
            </a:extLst>
          </p:cNvPr>
          <p:cNvSpPr txBox="1"/>
          <p:nvPr/>
        </p:nvSpPr>
        <p:spPr>
          <a:xfrm>
            <a:off x="1982414" y="5282150"/>
            <a:ext cx="1982017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/>
              <a:t>Modello Predittivo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813539-8127-083E-D0D1-CE5FC7D411EE}"/>
              </a:ext>
            </a:extLst>
          </p:cNvPr>
          <p:cNvSpPr txBox="1"/>
          <p:nvPr/>
        </p:nvSpPr>
        <p:spPr>
          <a:xfrm>
            <a:off x="7268787" y="6098167"/>
            <a:ext cx="4027513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dirty="0"/>
              <a:t>Disponibilità a cedere energia alla rete </a:t>
            </a:r>
          </a:p>
          <a:p>
            <a:pPr algn="ctr"/>
            <a:r>
              <a:rPr lang="it-IT" dirty="0"/>
              <a:t>da Electric </a:t>
            </a:r>
            <a:r>
              <a:rPr lang="it-IT" dirty="0" err="1"/>
              <a:t>Vehicles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2FEBDF-5184-9ED4-9304-7C92652D2158}"/>
              </a:ext>
            </a:extLst>
          </p:cNvPr>
          <p:cNvSpPr txBox="1"/>
          <p:nvPr/>
        </p:nvSpPr>
        <p:spPr>
          <a:xfrm>
            <a:off x="8349034" y="5294959"/>
            <a:ext cx="1982017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/>
              <a:t>Modello Predittivo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A85675-1500-6D7E-5674-E3032CE3CA9F}"/>
              </a:ext>
            </a:extLst>
          </p:cNvPr>
          <p:cNvSpPr txBox="1"/>
          <p:nvPr/>
        </p:nvSpPr>
        <p:spPr>
          <a:xfrm>
            <a:off x="2089502" y="5800377"/>
            <a:ext cx="1524000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/>
              <a:t>Soft-</a:t>
            </a:r>
            <a:r>
              <a:rPr lang="it-IT" err="1"/>
              <a:t>Sensors</a:t>
            </a:r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225F501-A0F7-9AB1-11FD-5D2DCAB98BEC}"/>
              </a:ext>
            </a:extLst>
          </p:cNvPr>
          <p:cNvSpPr txBox="1"/>
          <p:nvPr/>
        </p:nvSpPr>
        <p:spPr>
          <a:xfrm>
            <a:off x="8349034" y="5800377"/>
            <a:ext cx="2054805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/>
              <a:t>EV Energy Storage</a:t>
            </a:r>
          </a:p>
        </p:txBody>
      </p:sp>
      <p:pic>
        <p:nvPicPr>
          <p:cNvPr id="23" name="Segnaposto contenuto 3">
            <a:extLst>
              <a:ext uri="{FF2B5EF4-FFF2-40B4-BE49-F238E27FC236}">
                <a16:creationId xmlns:a16="http://schemas.microsoft.com/office/drawing/2014/main" id="{F14A7569-A934-BD67-F99B-6983C0E807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5144"/>
            <a:ext cx="4192577" cy="14429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BDEF712-4593-DBBE-88E9-65F8B4D7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442" y="1368727"/>
            <a:ext cx="1600829" cy="1067220"/>
          </a:xfrm>
          <a:prstGeom prst="rect">
            <a:avLst/>
          </a:prstGeom>
        </p:spPr>
      </p:pic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163A004E-7520-C2C6-FFD5-ACE95519A389}"/>
              </a:ext>
            </a:extLst>
          </p:cNvPr>
          <p:cNvSpPr/>
          <p:nvPr/>
        </p:nvSpPr>
        <p:spPr>
          <a:xfrm>
            <a:off x="2570480" y="3242138"/>
            <a:ext cx="518160" cy="2558239"/>
          </a:xfrm>
          <a:prstGeom prst="downArrow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288F9DD2-F59C-35BA-CAAB-B2C7458C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134" y="1523833"/>
            <a:ext cx="1468331" cy="79583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C1D66C92-D908-1E39-95A7-CC94ED6E5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519" y="3823323"/>
            <a:ext cx="1383479" cy="913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B993C6D-3F02-2EB3-0323-176AD4085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474" y="3799381"/>
            <a:ext cx="1565981" cy="89097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10DAA8-110D-E7EA-BCE9-22D959ED81B1}"/>
              </a:ext>
            </a:extLst>
          </p:cNvPr>
          <p:cNvSpPr txBox="1"/>
          <p:nvPr/>
        </p:nvSpPr>
        <p:spPr>
          <a:xfrm>
            <a:off x="7492671" y="3438616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Meteo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E2A2061-92B8-7C76-8F60-B983BD9B641A}"/>
              </a:ext>
            </a:extLst>
          </p:cNvPr>
          <p:cNvSpPr txBox="1"/>
          <p:nvPr/>
        </p:nvSpPr>
        <p:spPr>
          <a:xfrm>
            <a:off x="9100135" y="3438616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Festività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317A63A-D490-8F96-D301-9EE7B00F50B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9278" y="3797048"/>
            <a:ext cx="1584968" cy="1307876"/>
          </a:xfrm>
          <a:prstGeom prst="rect">
            <a:avLst/>
          </a:prstGeom>
        </p:spPr>
      </p:pic>
      <p:sp>
        <p:nvSpPr>
          <p:cNvPr id="6144" name="CasellaDiTesto 6143">
            <a:extLst>
              <a:ext uri="{FF2B5EF4-FFF2-40B4-BE49-F238E27FC236}">
                <a16:creationId xmlns:a16="http://schemas.microsoft.com/office/drawing/2014/main" id="{DA30FF53-6E6D-0F96-2A71-53C241266527}"/>
              </a:ext>
            </a:extLst>
          </p:cNvPr>
          <p:cNvSpPr txBox="1"/>
          <p:nvPr/>
        </p:nvSpPr>
        <p:spPr>
          <a:xfrm>
            <a:off x="10568180" y="3440544"/>
            <a:ext cx="110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Aggregati</a:t>
            </a:r>
          </a:p>
        </p:txBody>
      </p:sp>
      <p:sp>
        <p:nvSpPr>
          <p:cNvPr id="6145" name="Freccia in giù 6144">
            <a:extLst>
              <a:ext uri="{FF2B5EF4-FFF2-40B4-BE49-F238E27FC236}">
                <a16:creationId xmlns:a16="http://schemas.microsoft.com/office/drawing/2014/main" id="{EBBE5942-7FFC-BA7F-146D-B3D62691950D}"/>
              </a:ext>
            </a:extLst>
          </p:cNvPr>
          <p:cNvSpPr/>
          <p:nvPr/>
        </p:nvSpPr>
        <p:spPr>
          <a:xfrm>
            <a:off x="8901919" y="3328464"/>
            <a:ext cx="518160" cy="2437439"/>
          </a:xfrm>
          <a:prstGeom prst="downArrow">
            <a:avLst/>
          </a:prstGeom>
          <a:noFill/>
          <a:ln w="9525" cap="flat" cmpd="sng" algn="ctr">
            <a:solidFill>
              <a:srgbClr val="92D050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56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58E53-BD81-03B2-AF30-2D3548C6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2" y="592228"/>
            <a:ext cx="10515600" cy="932733"/>
          </a:xfrm>
        </p:spPr>
        <p:txBody>
          <a:bodyPr/>
          <a:lstStyle/>
          <a:p>
            <a:r>
              <a:rPr lang="it-IT" dirty="0"/>
              <a:t>Modelli SRU: </a:t>
            </a:r>
            <a:r>
              <a:rPr lang="it-IT" dirty="0" err="1"/>
              <a:t>mrDMDc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2479F9-2B36-449C-59EE-3D7D9665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" y="3604237"/>
            <a:ext cx="6095999" cy="3253763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169D5AC-C5E6-F0C2-55EC-1E053B3A5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92174"/>
              </p:ext>
            </p:extLst>
          </p:nvPr>
        </p:nvGraphicFramePr>
        <p:xfrm>
          <a:off x="2082418" y="1977356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BBA9D2-3A93-518A-8BBC-EA5F75F296C2}"/>
              </a:ext>
            </a:extLst>
          </p:cNvPr>
          <p:cNvSpPr txBox="1"/>
          <p:nvPr/>
        </p:nvSpPr>
        <p:spPr>
          <a:xfrm>
            <a:off x="126661" y="2307474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1BCD020-5701-E6BA-8358-13AECEC5982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107225" y="5225696"/>
            <a:ext cx="422787" cy="5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3889387-17A2-31F3-64E0-A7816D09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12" y="3703024"/>
            <a:ext cx="5661988" cy="3045344"/>
          </a:xfrm>
          <a:prstGeom prst="rect">
            <a:avLst/>
          </a:prstGeom>
        </p:spPr>
      </p:pic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B31A0815-4C91-0E9E-85DB-4B97CE25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61351"/>
              </p:ext>
            </p:extLst>
          </p:nvPr>
        </p:nvGraphicFramePr>
        <p:xfrm>
          <a:off x="6384255" y="1885916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3.45e-10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0.9999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8780E2-ED81-31FF-81E4-E6A890ABB177}"/>
              </a:ext>
            </a:extLst>
          </p:cNvPr>
          <p:cNvSpPr txBox="1"/>
          <p:nvPr/>
        </p:nvSpPr>
        <p:spPr>
          <a:xfrm>
            <a:off x="5760974" y="2140427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1225D2AF-18B6-4F51-B80B-5EFEE7DD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99093"/>
              </p:ext>
            </p:extLst>
          </p:nvPr>
        </p:nvGraphicFramePr>
        <p:xfrm>
          <a:off x="9937462" y="1337276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F52430-CC67-14DB-3CC1-AFDCB416CD73}"/>
              </a:ext>
            </a:extLst>
          </p:cNvPr>
          <p:cNvSpPr txBox="1"/>
          <p:nvPr/>
        </p:nvSpPr>
        <p:spPr>
          <a:xfrm>
            <a:off x="8858529" y="1861298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A94B3F-D496-B1DF-877F-E4C7B1B04ACF}"/>
              </a:ext>
            </a:extLst>
          </p:cNvPr>
          <p:cNvSpPr txBox="1"/>
          <p:nvPr/>
        </p:nvSpPr>
        <p:spPr>
          <a:xfrm>
            <a:off x="896442" y="3340397"/>
            <a:ext cx="43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Decomposizione in livelli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FAA28C-D77B-6515-FBBB-8CDD3A6B5FC0}"/>
              </a:ext>
            </a:extLst>
          </p:cNvPr>
          <p:cNvSpPr txBox="1"/>
          <p:nvPr/>
        </p:nvSpPr>
        <p:spPr>
          <a:xfrm>
            <a:off x="6932920" y="3201897"/>
            <a:ext cx="5121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Ricostruzione </a:t>
            </a:r>
          </a:p>
          <a:p>
            <a:pPr algn="ctr"/>
            <a:r>
              <a:rPr lang="it-IT" dirty="0"/>
              <a:t>(Somma di tutti i livelli)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60838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Gabriele Rinaldi</Template>
  <TotalTime>11</TotalTime>
  <Words>972</Words>
  <Application>Microsoft Office PowerPoint</Application>
  <PresentationFormat>Widescreen</PresentationFormat>
  <Paragraphs>386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Inter Bold</vt:lpstr>
      <vt:lpstr>Poppins</vt:lpstr>
      <vt:lpstr>Poppins Bold</vt:lpstr>
      <vt:lpstr>Times New Roman</vt:lpstr>
      <vt:lpstr>Tema di Office</vt:lpstr>
      <vt:lpstr>Presentazione standard di PowerPoint</vt:lpstr>
      <vt:lpstr>Indice</vt:lpstr>
      <vt:lpstr>Metodi Data-Driven per l’identificazione di modelli di sistemi dinamici</vt:lpstr>
      <vt:lpstr>Metodi analizzati</vt:lpstr>
      <vt:lpstr>Dynamic Mode Decomposition</vt:lpstr>
      <vt:lpstr>Dynamic Mode Decomposition with Control </vt:lpstr>
      <vt:lpstr>Multi-Resolution</vt:lpstr>
      <vt:lpstr>Casi di Studio</vt:lpstr>
      <vt:lpstr>Modelli SRU: mrDMDc</vt:lpstr>
      <vt:lpstr>Modelli SRU: DMDc vs mrDMDc</vt:lpstr>
      <vt:lpstr>Modelli SRU: Studio parametrico su mrDMDc</vt:lpstr>
      <vt:lpstr>Modelli V2G: mrDMDc</vt:lpstr>
      <vt:lpstr>Modelli del V2G: DMDc vs mrDMDc</vt:lpstr>
      <vt:lpstr>Modelli V2G: DMDc al variare dei dati in ingresso</vt:lpstr>
      <vt:lpstr>Conclusioni e 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RINALDI 514857</dc:creator>
  <cp:lastModifiedBy>GABRIELE RINALDI 514857</cp:lastModifiedBy>
  <cp:revision>4</cp:revision>
  <dcterms:created xsi:type="dcterms:W3CDTF">2024-03-18T11:58:15Z</dcterms:created>
  <dcterms:modified xsi:type="dcterms:W3CDTF">2024-03-18T12:10:46Z</dcterms:modified>
</cp:coreProperties>
</file>